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  <p:sldId id="258" r:id="rId4"/>
    <p:sldId id="259" r:id="rId5"/>
    <p:sldId id="260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6C6E64C0-3AC0-46FB-9D1E-0B4A0F9A02D5}" type="datetimeFigureOut">
              <a:rPr lang="es-MX" smtClean="0"/>
              <a:t>11/11/2011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C4AC740B-0020-444D-B5B0-B6924124259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camilenium.com.mx/paginas/mn/articulo78.htm" TargetMode="External"/><Relationship Id="rId2" Type="http://schemas.openxmlformats.org/officeDocument/2006/relationships/hyperlink" Target="http://www.revista.unam.mx/vol.6/num3/art26/mar_art2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nografias.com/trabajos13/educvirt/educvirt.shtml#HISTO" TargetMode="External"/><Relationship Id="rId4" Type="http://schemas.openxmlformats.org/officeDocument/2006/relationships/hyperlink" Target="http://www.slideshare.net/gomezcsilviam/educacion-electronica-8005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2195736" y="2564904"/>
            <a:ext cx="6553200" cy="1219200"/>
          </a:xfrm>
        </p:spPr>
        <p:txBody>
          <a:bodyPr/>
          <a:lstStyle/>
          <a:p>
            <a:pPr algn="ctr"/>
            <a:r>
              <a:rPr lang="es-MX" sz="6600" dirty="0" smtClean="0"/>
              <a:t>Educación electrónica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117338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¿Qué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MX" sz="2800" dirty="0" smtClean="0">
                <a:latin typeface="+mj-lt"/>
              </a:rPr>
              <a:t>Educación </a:t>
            </a:r>
            <a:r>
              <a:rPr lang="es-MX" sz="2800" dirty="0">
                <a:latin typeface="+mj-lt"/>
              </a:rPr>
              <a:t>a </a:t>
            </a:r>
            <a:r>
              <a:rPr lang="es-MX" sz="2800" dirty="0" smtClean="0">
                <a:latin typeface="+mj-lt"/>
              </a:rPr>
              <a:t>distancia  completamente </a:t>
            </a:r>
            <a:r>
              <a:rPr lang="es-MX" sz="2800" dirty="0">
                <a:latin typeface="+mj-lt"/>
              </a:rPr>
              <a:t>virtualizada a través de los nuevos canales electrónicos </a:t>
            </a:r>
            <a:r>
              <a:rPr lang="es-MX" sz="2800" dirty="0" smtClean="0">
                <a:latin typeface="+mj-lt"/>
              </a:rPr>
              <a:t>(Internet</a:t>
            </a:r>
            <a:r>
              <a:rPr lang="es-MX" sz="2800" dirty="0">
                <a:latin typeface="+mj-lt"/>
              </a:rPr>
              <a:t>), utilizando para ello herramientas o aplicaciones de hipertexto (correo electrónico, páginas </a:t>
            </a:r>
            <a:r>
              <a:rPr lang="es-MX" sz="2800" dirty="0" smtClean="0">
                <a:latin typeface="+mj-lt"/>
              </a:rPr>
              <a:t>web, etc</a:t>
            </a:r>
            <a:r>
              <a:rPr lang="es-MX" sz="2800" dirty="0">
                <a:latin typeface="+mj-lt"/>
              </a:rPr>
              <a:t>.) como soporte de los procesos de enseñanza-aprendizaje. </a:t>
            </a:r>
          </a:p>
        </p:txBody>
      </p:sp>
    </p:spTree>
    <p:extLst>
      <p:ext uri="{BB962C8B-B14F-4D97-AF65-F5344CB8AC3E}">
        <p14:creationId xmlns:p14="http://schemas.microsoft.com/office/powerpoint/2010/main" val="338064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¿Cómo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800" dirty="0" smtClean="0">
                <a:latin typeface="+mj-lt"/>
              </a:rPr>
              <a:t>El alumno tiene el control de su educación, depende completamente de él la intención e interés por aprender a partir de una investigación . Se realiza cuando el usuario entra a una página de  e-</a:t>
            </a:r>
            <a:r>
              <a:rPr lang="es-MX" sz="2800" dirty="0" err="1" smtClean="0">
                <a:latin typeface="+mj-lt"/>
              </a:rPr>
              <a:t>learning</a:t>
            </a:r>
            <a:r>
              <a:rPr lang="es-MX" sz="2800" dirty="0" smtClean="0">
                <a:latin typeface="+mj-lt"/>
              </a:rPr>
              <a:t>  y comienza.</a:t>
            </a:r>
            <a:endParaRPr lang="es-MX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782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¿Cuándo y dónde comenzó?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+mj-lt"/>
              </a:rPr>
              <a:t>El concepto lo creó el </a:t>
            </a:r>
            <a:r>
              <a:rPr lang="es-MX" dirty="0">
                <a:latin typeface="+mj-lt"/>
              </a:rPr>
              <a:t>japonés </a:t>
            </a:r>
            <a:r>
              <a:rPr lang="es-MX" dirty="0" err="1">
                <a:latin typeface="+mj-lt"/>
              </a:rPr>
              <a:t>Koji</a:t>
            </a:r>
            <a:r>
              <a:rPr lang="es-MX" dirty="0">
                <a:latin typeface="+mj-lt"/>
              </a:rPr>
              <a:t> </a:t>
            </a:r>
            <a:r>
              <a:rPr lang="es-MX" dirty="0" err="1" smtClean="0">
                <a:latin typeface="+mj-lt"/>
              </a:rPr>
              <a:t>Kobasyashi</a:t>
            </a:r>
            <a:r>
              <a:rPr lang="es-MX" dirty="0" smtClean="0">
                <a:latin typeface="+mj-lt"/>
              </a:rPr>
              <a:t>  en Estados Unidos en 1977.</a:t>
            </a:r>
          </a:p>
          <a:p>
            <a:pPr algn="just"/>
            <a:r>
              <a:rPr lang="es-MX" dirty="0" smtClean="0">
                <a:latin typeface="+mj-lt"/>
              </a:rPr>
              <a:t>Para el desarrollo </a:t>
            </a:r>
            <a:r>
              <a:rPr lang="es-MX" dirty="0">
                <a:latin typeface="+mj-lt"/>
              </a:rPr>
              <a:t>de su compañía (</a:t>
            </a:r>
            <a:r>
              <a:rPr lang="es-MX" dirty="0" err="1">
                <a:latin typeface="+mj-lt"/>
              </a:rPr>
              <a:t>Nec</a:t>
            </a:r>
            <a:r>
              <a:rPr lang="es-MX" dirty="0">
                <a:latin typeface="+mj-lt"/>
              </a:rPr>
              <a:t> </a:t>
            </a:r>
            <a:r>
              <a:rPr lang="es-MX" dirty="0" err="1">
                <a:latin typeface="+mj-lt"/>
              </a:rPr>
              <a:t>Corporation</a:t>
            </a:r>
            <a:r>
              <a:rPr lang="es-MX" dirty="0">
                <a:latin typeface="+mj-lt"/>
              </a:rPr>
              <a:t>) </a:t>
            </a:r>
            <a:r>
              <a:rPr lang="es-MX" dirty="0" smtClean="0">
                <a:latin typeface="+mj-lt"/>
              </a:rPr>
              <a:t>ya que se </a:t>
            </a:r>
            <a:r>
              <a:rPr lang="es-MX" dirty="0">
                <a:latin typeface="+mj-lt"/>
              </a:rPr>
              <a:t>haría por medio de la combinación de las comunicaciones con </a:t>
            </a:r>
            <a:r>
              <a:rPr lang="es-MX" dirty="0" smtClean="0">
                <a:latin typeface="+mj-lt"/>
              </a:rPr>
              <a:t>las computadoras.</a:t>
            </a:r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870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¿Para que sirve?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0" y="1916832"/>
            <a:ext cx="6248400" cy="3840163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>
                <a:latin typeface="+mj-lt"/>
              </a:rPr>
              <a:t>Se </a:t>
            </a:r>
            <a:r>
              <a:rPr lang="es-MX" sz="2800" dirty="0">
                <a:latin typeface="+mj-lt"/>
              </a:rPr>
              <a:t>nos plantea como una buena opción para facilitar el proceso educativo dentro del marco constructivista y del diseño </a:t>
            </a:r>
            <a:r>
              <a:rPr lang="es-MX" sz="2800" dirty="0" err="1">
                <a:latin typeface="+mj-lt"/>
              </a:rPr>
              <a:t>instruccional</a:t>
            </a:r>
            <a:r>
              <a:rPr lang="es-MX" sz="2800" dirty="0">
                <a:latin typeface="+mj-lt"/>
              </a:rPr>
              <a:t>, a su vez como un beneficio directo en la relación con los costos, y así en colaboración con otros factores más, construir la sociedad de la </a:t>
            </a:r>
            <a:r>
              <a:rPr lang="es-MX" sz="2800" dirty="0" smtClean="0">
                <a:latin typeface="+mj-lt"/>
              </a:rPr>
              <a:t>información.</a:t>
            </a:r>
            <a:endParaRPr lang="es-MX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48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¿Qué se necesita?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800" dirty="0" smtClean="0">
                <a:latin typeface="+mj-lt"/>
              </a:rPr>
              <a:t>Uso </a:t>
            </a:r>
            <a:r>
              <a:rPr lang="es-MX" sz="2800" dirty="0">
                <a:latin typeface="+mj-lt"/>
              </a:rPr>
              <a:t>de una computadora u otro dispositivo </a:t>
            </a:r>
            <a:r>
              <a:rPr lang="es-MX" sz="2800" dirty="0" smtClean="0">
                <a:latin typeface="+mj-lt"/>
              </a:rPr>
              <a:t>electrónico. </a:t>
            </a:r>
          </a:p>
          <a:p>
            <a:pPr algn="just"/>
            <a:r>
              <a:rPr lang="es-MX" sz="2800" dirty="0" smtClean="0">
                <a:latin typeface="+mj-lt"/>
              </a:rPr>
              <a:t>Uso de canales electrónicos (internet).</a:t>
            </a:r>
          </a:p>
          <a:p>
            <a:pPr algn="just"/>
            <a:endParaRPr lang="es-MX" sz="2800" dirty="0" smtClean="0">
              <a:latin typeface="+mj-lt"/>
            </a:endParaRPr>
          </a:p>
          <a:p>
            <a:pPr algn="just"/>
            <a:endParaRPr lang="es-MX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269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Ventajas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+mj-lt"/>
              </a:rPr>
              <a:t>Mayor </a:t>
            </a:r>
            <a:r>
              <a:rPr lang="es-MX" sz="2400" dirty="0" smtClean="0">
                <a:latin typeface="+mj-lt"/>
              </a:rPr>
              <a:t>productividad.</a:t>
            </a:r>
          </a:p>
          <a:p>
            <a:r>
              <a:rPr lang="es-MX" sz="2400" dirty="0">
                <a:latin typeface="+mj-lt"/>
              </a:rPr>
              <a:t>Entrega </a:t>
            </a:r>
            <a:r>
              <a:rPr lang="es-MX" sz="2400" dirty="0" smtClean="0">
                <a:latin typeface="+mj-lt"/>
              </a:rPr>
              <a:t>oportuna.</a:t>
            </a:r>
          </a:p>
          <a:p>
            <a:r>
              <a:rPr lang="es-MX" sz="2400" dirty="0">
                <a:latin typeface="+mj-lt"/>
              </a:rPr>
              <a:t>Capacitación </a:t>
            </a:r>
            <a:r>
              <a:rPr lang="es-MX" sz="2400" dirty="0" smtClean="0">
                <a:latin typeface="+mj-lt"/>
              </a:rPr>
              <a:t>flexible.</a:t>
            </a:r>
          </a:p>
          <a:p>
            <a:r>
              <a:rPr lang="es-MX" sz="2400" dirty="0">
                <a:latin typeface="+mj-lt"/>
              </a:rPr>
              <a:t>Ahorros en los costos por </a:t>
            </a:r>
            <a:r>
              <a:rPr lang="es-MX" sz="2400" dirty="0" smtClean="0">
                <a:latin typeface="+mj-lt"/>
              </a:rPr>
              <a:t>participante.</a:t>
            </a:r>
          </a:p>
          <a:p>
            <a:r>
              <a:rPr lang="es-MX" sz="2400" dirty="0" smtClean="0">
                <a:latin typeface="+mj-lt"/>
              </a:rPr>
              <a:t>El alumno tiene papel activo.</a:t>
            </a:r>
          </a:p>
          <a:p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386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Desventajas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+mj-lt"/>
              </a:rPr>
              <a:t>Dificultades organizativas.</a:t>
            </a:r>
          </a:p>
          <a:p>
            <a:r>
              <a:rPr lang="es-MX" sz="2400" dirty="0" smtClean="0">
                <a:latin typeface="+mj-lt"/>
              </a:rPr>
              <a:t>Pueden convertirse en tecnófobos y/o tecnófilos. </a:t>
            </a:r>
          </a:p>
          <a:p>
            <a:r>
              <a:rPr lang="es-MX" sz="2400" dirty="0" smtClean="0">
                <a:latin typeface="+mj-lt"/>
              </a:rPr>
              <a:t>Falta de estructura pedagógica adecuada.</a:t>
            </a:r>
          </a:p>
          <a:p>
            <a:r>
              <a:rPr lang="es-MX" sz="2400" dirty="0" smtClean="0">
                <a:latin typeface="+mj-lt"/>
              </a:rPr>
              <a:t>Altos costos de mantenimiento.</a:t>
            </a:r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049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Referencias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www.revista.unam.mx/vol.6/num3/art26/mar_art26.pdf</a:t>
            </a:r>
            <a:endParaRPr lang="es-MX" dirty="0" smtClean="0"/>
          </a:p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www.informaticamilenium.com.mx/paginas/mn/articulo78.htm</a:t>
            </a:r>
            <a:endParaRPr lang="es-MX" dirty="0" smtClean="0"/>
          </a:p>
          <a:p>
            <a:r>
              <a:rPr lang="es-MX" dirty="0">
                <a:hlinkClick r:id="rId4"/>
              </a:rPr>
              <a:t>http://</a:t>
            </a:r>
            <a:r>
              <a:rPr lang="es-MX" dirty="0" smtClean="0">
                <a:hlinkClick r:id="rId4"/>
              </a:rPr>
              <a:t>www.slideshare.net/gomezcsilviam/educacion-electronica-8005001</a:t>
            </a:r>
            <a:endParaRPr lang="es-MX" dirty="0" smtClean="0"/>
          </a:p>
          <a:p>
            <a:r>
              <a:rPr lang="es-MX" dirty="0">
                <a:hlinkClick r:id="rId5"/>
              </a:rPr>
              <a:t>http://</a:t>
            </a:r>
            <a:r>
              <a:rPr lang="es-MX" dirty="0" smtClean="0">
                <a:hlinkClick r:id="rId5"/>
              </a:rPr>
              <a:t>www.monografias.com/trabajos13/educvirt/educvirt.shtml#HISTO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0348369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Contemporáneo</Template>
  <TotalTime>77</TotalTime>
  <Words>270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Mod</vt:lpstr>
      <vt:lpstr>Educación electrónica</vt:lpstr>
      <vt:lpstr>¿Qué es?</vt:lpstr>
      <vt:lpstr>¿Cómo es?</vt:lpstr>
      <vt:lpstr>¿Cuándo y dónde comenzó?</vt:lpstr>
      <vt:lpstr>¿Para que sirve?</vt:lpstr>
      <vt:lpstr>¿Qué se necesita?</vt:lpstr>
      <vt:lpstr>Ventajas </vt:lpstr>
      <vt:lpstr>Desventajas </vt:lpstr>
      <vt:lpstr>Referencias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electrónica</dc:title>
  <dc:creator>Charly</dc:creator>
  <cp:lastModifiedBy>Charly</cp:lastModifiedBy>
  <cp:revision>7</cp:revision>
  <dcterms:created xsi:type="dcterms:W3CDTF">2011-11-12T01:05:11Z</dcterms:created>
  <dcterms:modified xsi:type="dcterms:W3CDTF">2011-11-12T02:22:20Z</dcterms:modified>
</cp:coreProperties>
</file>